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31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301" r:id="rId46"/>
    <p:sldId id="299" r:id="rId47"/>
    <p:sldId id="300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 autoAdjust="0"/>
    <p:restoredTop sz="94646"/>
  </p:normalViewPr>
  <p:slideViewPr>
    <p:cSldViewPr snapToGrid="0">
      <p:cViewPr varScale="1">
        <p:scale>
          <a:sx n="55" d="100"/>
          <a:sy n="55" d="100"/>
        </p:scale>
        <p:origin x="352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CBFB-698C-4491-9CB1-B3B35213F0D9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CA3A-C027-446E-819B-4D6E08E31F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777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CBFB-698C-4491-9CB1-B3B35213F0D9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CA3A-C027-446E-819B-4D6E08E31F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96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CBFB-698C-4491-9CB1-B3B35213F0D9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CA3A-C027-446E-819B-4D6E08E31F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520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CBFB-698C-4491-9CB1-B3B35213F0D9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CA3A-C027-446E-819B-4D6E08E31F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43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CBFB-698C-4491-9CB1-B3B35213F0D9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CA3A-C027-446E-819B-4D6E08E31F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289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CBFB-698C-4491-9CB1-B3B35213F0D9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CA3A-C027-446E-819B-4D6E08E31F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849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CBFB-698C-4491-9CB1-B3B35213F0D9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CA3A-C027-446E-819B-4D6E08E31F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3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CBFB-698C-4491-9CB1-B3B35213F0D9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CA3A-C027-446E-819B-4D6E08E31F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CBFB-698C-4491-9CB1-B3B35213F0D9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CA3A-C027-446E-819B-4D6E08E31F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14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CBFB-698C-4491-9CB1-B3B35213F0D9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CA3A-C027-446E-819B-4D6E08E31F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82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CBFB-698C-4491-9CB1-B3B35213F0D9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0CA3A-C027-446E-819B-4D6E08E31F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82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5FCBFB-698C-4491-9CB1-B3B35213F0D9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20CA3A-C027-446E-819B-4D6E08E31F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31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pinto, vestiti, arredo, disegno&#10;&#10;Descrizione generata automaticamente">
            <a:extLst>
              <a:ext uri="{FF2B5EF4-FFF2-40B4-BE49-F238E27FC236}">
                <a16:creationId xmlns:a16="http://schemas.microsoft.com/office/drawing/2014/main" id="{2261D748-E626-D625-8348-41C2CBD6C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1"/>
          <a:stretch/>
        </p:blipFill>
        <p:spPr>
          <a:xfrm>
            <a:off x="0" y="0"/>
            <a:ext cx="6858000" cy="104360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D4EA3A0-72FF-63CE-3517-9B5C191C7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91157"/>
            <a:ext cx="6858000" cy="19008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8617CA-7C35-53F5-CC3F-54D580114FB7}"/>
              </a:ext>
            </a:extLst>
          </p:cNvPr>
          <p:cNvSpPr txBox="1"/>
          <p:nvPr/>
        </p:nvSpPr>
        <p:spPr>
          <a:xfrm>
            <a:off x="0" y="10291157"/>
            <a:ext cx="6858000" cy="1982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Elio Monari nasce il 25 ottobre del 1913 in un casolare della campagna di Spilamberto e lo stesso giorno viene battezzato. In genitori sono Augusto e Luigia Ori, agricoltori mezzadri.</a:t>
            </a:r>
          </a:p>
        </p:txBody>
      </p:sp>
    </p:spTree>
    <p:extLst>
      <p:ext uri="{BB962C8B-B14F-4D97-AF65-F5344CB8AC3E}">
        <p14:creationId xmlns:p14="http://schemas.microsoft.com/office/powerpoint/2010/main" val="799040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4324B-6AC0-99FB-6F1D-BAA58333E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ruota, Ruota di bicicletta, Veicolo terrestre, vestiti&#10;&#10;Descrizione generata automaticamente">
            <a:extLst>
              <a:ext uri="{FF2B5EF4-FFF2-40B4-BE49-F238E27FC236}">
                <a16:creationId xmlns:a16="http://schemas.microsoft.com/office/drawing/2014/main" id="{065E4B2B-01DD-9626-6CE8-E0E346B96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13810" r="3030" b="2177"/>
          <a:stretch/>
        </p:blipFill>
        <p:spPr>
          <a:xfrm>
            <a:off x="0" y="0"/>
            <a:ext cx="6858000" cy="108913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82BB5F3-F11E-CAA2-D744-AB37FE381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36016"/>
            <a:ext cx="6858000" cy="1955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A01445-D95C-0C53-09F2-321B8AFF724A}"/>
              </a:ext>
            </a:extLst>
          </p:cNvPr>
          <p:cNvSpPr txBox="1"/>
          <p:nvPr/>
        </p:nvSpPr>
        <p:spPr>
          <a:xfrm>
            <a:off x="0" y="10236015"/>
            <a:ext cx="6858000" cy="1955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Scrive al vescovo - che “vuole consacrarsi tutto e solo ai giovani, consumando tutte le sue forze fino alla fine”. Perciò benché fisicamente forte si sottopone a sacrifici e fatiche per noi impensabili. </a:t>
            </a:r>
          </a:p>
        </p:txBody>
      </p:sp>
    </p:spTree>
    <p:extLst>
      <p:ext uri="{BB962C8B-B14F-4D97-AF65-F5344CB8AC3E}">
        <p14:creationId xmlns:p14="http://schemas.microsoft.com/office/powerpoint/2010/main" val="1717286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DF087-7A57-BA5B-821E-9668A200A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redo, vestiti, uomo, interno&#10;&#10;Descrizione generata automaticamente">
            <a:extLst>
              <a:ext uri="{FF2B5EF4-FFF2-40B4-BE49-F238E27FC236}">
                <a16:creationId xmlns:a16="http://schemas.microsoft.com/office/drawing/2014/main" id="{A2EC4EAE-F72F-E7A2-F89B-D96C38973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2"/>
          <a:stretch/>
        </p:blipFill>
        <p:spPr>
          <a:xfrm>
            <a:off x="0" y="1"/>
            <a:ext cx="6858000" cy="1061118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CBB61A1-7F3E-5159-1600-A38F44FAD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3"/>
            <a:ext cx="6858000" cy="1580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B063FD-23D9-B0D6-D1E2-A376C80535CD}"/>
              </a:ext>
            </a:extLst>
          </p:cNvPr>
          <p:cNvSpPr txBox="1"/>
          <p:nvPr/>
        </p:nvSpPr>
        <p:spPr>
          <a:xfrm>
            <a:off x="0" y="10611183"/>
            <a:ext cx="6858000" cy="158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Don Zeno, don Elio, e altri sacerdoti si riuniscono a S. Giacomo R. per formare una fraternità di preti detta dei Piccoli Apostoli dedita ai ragazzi e ai poveri. </a:t>
            </a:r>
          </a:p>
        </p:txBody>
      </p:sp>
    </p:spTree>
    <p:extLst>
      <p:ext uri="{BB962C8B-B14F-4D97-AF65-F5344CB8AC3E}">
        <p14:creationId xmlns:p14="http://schemas.microsoft.com/office/powerpoint/2010/main" val="701880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FEC94-97B2-D846-B187-C724AC054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dipinto, vestiti, disegno, arte&#10;&#10;Descrizione generata automaticamente">
            <a:extLst>
              <a:ext uri="{FF2B5EF4-FFF2-40B4-BE49-F238E27FC236}">
                <a16:creationId xmlns:a16="http://schemas.microsoft.com/office/drawing/2014/main" id="{9B23A8D3-F6AD-62AC-B880-DC23C2B6C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41257E5-EF23-CFF7-6C91-5D2540DAB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3"/>
            <a:ext cx="6858000" cy="1580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46F96B5-0D50-415D-2A2E-24C2DD585C6B}"/>
              </a:ext>
            </a:extLst>
          </p:cNvPr>
          <p:cNvSpPr txBox="1"/>
          <p:nvPr/>
        </p:nvSpPr>
        <p:spPr>
          <a:xfrm>
            <a:off x="0" y="10611183"/>
            <a:ext cx="6858000" cy="158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Don Elio e don Rocchi dopo l’esperienza di Monteombraro e gli incontri con don Zeno Saltini sognano una città per la salvezza e formazione dei ragazzi. </a:t>
            </a:r>
          </a:p>
        </p:txBody>
      </p:sp>
    </p:spTree>
    <p:extLst>
      <p:ext uri="{BB962C8B-B14F-4D97-AF65-F5344CB8AC3E}">
        <p14:creationId xmlns:p14="http://schemas.microsoft.com/office/powerpoint/2010/main" val="1041683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D2D75-2D03-C75D-6A40-C785936F3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dipinto, ragazzo, disegno&#10;&#10;Descrizione generata automaticamente">
            <a:extLst>
              <a:ext uri="{FF2B5EF4-FFF2-40B4-BE49-F238E27FC236}">
                <a16:creationId xmlns:a16="http://schemas.microsoft.com/office/drawing/2014/main" id="{C5F8B6AF-53EB-1075-3654-EC6C2D284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3046"/>
          <a:stretch/>
        </p:blipFill>
        <p:spPr>
          <a:xfrm>
            <a:off x="0" y="-1"/>
            <a:ext cx="6858000" cy="1220150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4A4AF41-BCA2-9E56-A3CB-B9E196182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3"/>
            <a:ext cx="6858000" cy="1580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62CF81-182E-93A2-96E3-2B7669ACD4EA}"/>
              </a:ext>
            </a:extLst>
          </p:cNvPr>
          <p:cNvSpPr txBox="1"/>
          <p:nvPr/>
        </p:nvSpPr>
        <p:spPr>
          <a:xfrm>
            <a:off x="0" y="10744187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Un luogo per l’accoglienza e la formazione umana, spirituale e professionale dei ragazzi più abbandonati e vittime della guerra.</a:t>
            </a:r>
          </a:p>
        </p:txBody>
      </p:sp>
    </p:spTree>
    <p:extLst>
      <p:ext uri="{BB962C8B-B14F-4D97-AF65-F5344CB8AC3E}">
        <p14:creationId xmlns:p14="http://schemas.microsoft.com/office/powerpoint/2010/main" val="2070815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0FB27-899F-EFEE-3DB3-F99564803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artone animato, Opera CG, narrativa, Animazione&#10;&#10;Descrizione generata automaticamente">
            <a:extLst>
              <a:ext uri="{FF2B5EF4-FFF2-40B4-BE49-F238E27FC236}">
                <a16:creationId xmlns:a16="http://schemas.microsoft.com/office/drawing/2014/main" id="{3EB5CD6B-E9B6-1511-D9ED-9571C847A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CE597F5-3F99-42BD-17BC-3C418ADD2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3"/>
            <a:ext cx="6858000" cy="1580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B464B3-02A2-5A8B-7118-329E7E2DE2E7}"/>
              </a:ext>
            </a:extLst>
          </p:cNvPr>
          <p:cNvSpPr txBox="1"/>
          <p:nvPr/>
        </p:nvSpPr>
        <p:spPr>
          <a:xfrm>
            <a:off x="0" y="10611183"/>
            <a:ext cx="6858000" cy="158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Intanto don Elio è sempre più assorbito con i suoi giovani dai problemi provocati dalla guerra soccorrendo le vittime dei bombardamenti.</a:t>
            </a:r>
          </a:p>
        </p:txBody>
      </p:sp>
    </p:spTree>
    <p:extLst>
      <p:ext uri="{BB962C8B-B14F-4D97-AF65-F5344CB8AC3E}">
        <p14:creationId xmlns:p14="http://schemas.microsoft.com/office/powerpoint/2010/main" val="998731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DFA8C-5D5F-1C2D-20E0-533485FEE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dipinto, persona, uomo&#10;&#10;Descrizione generata automaticamente">
            <a:extLst>
              <a:ext uri="{FF2B5EF4-FFF2-40B4-BE49-F238E27FC236}">
                <a16:creationId xmlns:a16="http://schemas.microsoft.com/office/drawing/2014/main" id="{BDC7842D-B051-0335-E981-D8BE1DBA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"/>
          <a:stretch/>
        </p:blipFill>
        <p:spPr>
          <a:xfrm>
            <a:off x="0" y="0"/>
            <a:ext cx="6858000" cy="1120169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0F4C07D-655A-0131-50C1-CFAAE3866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3"/>
            <a:ext cx="6858000" cy="1580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BC9B086-166E-D59C-5469-843A96E231F6}"/>
              </a:ext>
            </a:extLst>
          </p:cNvPr>
          <p:cNvSpPr txBox="1"/>
          <p:nvPr/>
        </p:nvSpPr>
        <p:spPr>
          <a:xfrm>
            <a:off x="0" y="10744187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Don Elio durante la guerra è impegnato a sfamare un sacco di famiglie prive del necessario. </a:t>
            </a:r>
          </a:p>
        </p:txBody>
      </p:sp>
    </p:spTree>
    <p:extLst>
      <p:ext uri="{BB962C8B-B14F-4D97-AF65-F5344CB8AC3E}">
        <p14:creationId xmlns:p14="http://schemas.microsoft.com/office/powerpoint/2010/main" val="1989029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C56E4-4E58-22C3-4500-5DB4BA51F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tavolo, candela, vestiti&#10;&#10;Descrizione generata automaticamente">
            <a:extLst>
              <a:ext uri="{FF2B5EF4-FFF2-40B4-BE49-F238E27FC236}">
                <a16:creationId xmlns:a16="http://schemas.microsoft.com/office/drawing/2014/main" id="{372051D8-94A0-B6D4-7D39-4B6D1C3D4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10126" r="5696" b="4254"/>
          <a:stretch/>
        </p:blipFill>
        <p:spPr>
          <a:xfrm>
            <a:off x="0" y="0"/>
            <a:ext cx="6858000" cy="118107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3D8176-846B-7D90-AA49-F88512AF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3"/>
            <a:ext cx="6858000" cy="1580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EA48A3-60EF-16F1-A1D5-BB6B88BC13F3}"/>
              </a:ext>
            </a:extLst>
          </p:cNvPr>
          <p:cNvSpPr txBox="1"/>
          <p:nvPr/>
        </p:nvSpPr>
        <p:spPr>
          <a:xfrm>
            <a:off x="0" y="10744187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 tiene in contatto epistolare con i suoi giovani partiti per la guerra e cerca coloro non danno più notizie alle famiglie.</a:t>
            </a:r>
          </a:p>
        </p:txBody>
      </p:sp>
    </p:spTree>
    <p:extLst>
      <p:ext uri="{BB962C8B-B14F-4D97-AF65-F5344CB8AC3E}">
        <p14:creationId xmlns:p14="http://schemas.microsoft.com/office/powerpoint/2010/main" val="2770767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03A35-24AB-34CA-710E-B623FE7F0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uomo, dipinto, Viso umano&#10;&#10;Descrizione generata automaticamente">
            <a:extLst>
              <a:ext uri="{FF2B5EF4-FFF2-40B4-BE49-F238E27FC236}">
                <a16:creationId xmlns:a16="http://schemas.microsoft.com/office/drawing/2014/main" id="{B33D32BF-8AC5-DA98-DB41-3D5EEF37A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0"/>
          <a:stretch/>
        </p:blipFill>
        <p:spPr>
          <a:xfrm>
            <a:off x="0" y="-163785"/>
            <a:ext cx="6858000" cy="109079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0FA1812-268D-5CFD-D3FF-01B3F2CC6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3"/>
            <a:ext cx="6858000" cy="1580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2B00FE-C8AD-2529-5640-8194E86D1327}"/>
              </a:ext>
            </a:extLst>
          </p:cNvPr>
          <p:cNvSpPr txBox="1"/>
          <p:nvPr/>
        </p:nvSpPr>
        <p:spPr>
          <a:xfrm>
            <a:off x="0" y="10744187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Dopo l’8 settembre 1943 don Elio crea una rete per la salvezza dei militari stranieri e italiani prigionieri dei nazifascisti. </a:t>
            </a:r>
          </a:p>
        </p:txBody>
      </p:sp>
    </p:spTree>
    <p:extLst>
      <p:ext uri="{BB962C8B-B14F-4D97-AF65-F5344CB8AC3E}">
        <p14:creationId xmlns:p14="http://schemas.microsoft.com/office/powerpoint/2010/main" val="3230975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A3B68-6CCE-4C64-8F55-6F2408BD4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edificio, cartone animato, donna&#10;&#10;Descrizione generata automaticamente">
            <a:extLst>
              <a:ext uri="{FF2B5EF4-FFF2-40B4-BE49-F238E27FC236}">
                <a16:creationId xmlns:a16="http://schemas.microsoft.com/office/drawing/2014/main" id="{7105F254-DA1F-DDC3-E119-6E1C83E17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/>
          <a:stretch/>
        </p:blipFill>
        <p:spPr>
          <a:xfrm>
            <a:off x="0" y="0"/>
            <a:ext cx="6858000" cy="1086918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6C546E1-3D7D-19A0-3B31-B2C0F0A8A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3"/>
            <a:ext cx="6858000" cy="1580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0E7515B-CAF5-DE4F-7106-9D37D4190FB5}"/>
              </a:ext>
            </a:extLst>
          </p:cNvPr>
          <p:cNvSpPr txBox="1"/>
          <p:nvPr/>
        </p:nvSpPr>
        <p:spPr>
          <a:xfrm>
            <a:off x="0" y="10611183"/>
            <a:ext cx="6858000" cy="158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Anche di notte don Elio è in azione per nascondere soldati stranieri fuggiti dai treni o dai campi di prigionia e recuperati nelle campagne. </a:t>
            </a:r>
          </a:p>
        </p:txBody>
      </p:sp>
    </p:spTree>
    <p:extLst>
      <p:ext uri="{BB962C8B-B14F-4D97-AF65-F5344CB8AC3E}">
        <p14:creationId xmlns:p14="http://schemas.microsoft.com/office/powerpoint/2010/main" val="639706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BEAAB-B8E8-C4B3-8B9E-1FC79FCCE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ruota, veicolo, Veicolo terrestre, pneumatico&#10;&#10;Descrizione generata automaticamente">
            <a:extLst>
              <a:ext uri="{FF2B5EF4-FFF2-40B4-BE49-F238E27FC236}">
                <a16:creationId xmlns:a16="http://schemas.microsoft.com/office/drawing/2014/main" id="{DAB09CC8-9F5C-765B-B695-E65DC5B80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"/>
          <a:stretch/>
        </p:blipFill>
        <p:spPr>
          <a:xfrm>
            <a:off x="0" y="0"/>
            <a:ext cx="6858000" cy="117226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5A0A278-5A12-1F7A-2B80-DD02C14C3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3"/>
            <a:ext cx="6858000" cy="1580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68EED7D-4B43-36D8-CF92-8ED364C2DC58}"/>
              </a:ext>
            </a:extLst>
          </p:cNvPr>
          <p:cNvSpPr txBox="1"/>
          <p:nvPr/>
        </p:nvSpPr>
        <p:spPr>
          <a:xfrm>
            <a:off x="0" y="10611183"/>
            <a:ext cx="6858000" cy="158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Per la necessità di muoversi velocemente in tutte le parrocchie della provincia di Modena e anche fuori acquista una moto che userà finché ci sarà la benzina.</a:t>
            </a:r>
          </a:p>
        </p:txBody>
      </p:sp>
    </p:spTree>
    <p:extLst>
      <p:ext uri="{BB962C8B-B14F-4D97-AF65-F5344CB8AC3E}">
        <p14:creationId xmlns:p14="http://schemas.microsoft.com/office/powerpoint/2010/main" val="4208023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2A2AF-7DD2-7D46-ED56-8EFA9BF7B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o, arredo, muro, vestiti&#10;&#10;Descrizione generata automaticamente">
            <a:extLst>
              <a:ext uri="{FF2B5EF4-FFF2-40B4-BE49-F238E27FC236}">
                <a16:creationId xmlns:a16="http://schemas.microsoft.com/office/drawing/2014/main" id="{D865EF16-DB4A-F40A-B130-6D2B5C843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11F222-1DDD-9393-C439-DC9035CA4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91157"/>
            <a:ext cx="6858000" cy="19008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8F07996-690A-D795-4655-EA672E1DE588}"/>
              </a:ext>
            </a:extLst>
          </p:cNvPr>
          <p:cNvSpPr txBox="1"/>
          <p:nvPr/>
        </p:nvSpPr>
        <p:spPr>
          <a:xfrm>
            <a:off x="0" y="10291157"/>
            <a:ext cx="6858000" cy="1982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Elio Entrato nel seminario minore di Fiumalbo (Mo) a 14 anni si distingue per il grande e forse eccessivo impegno profuso nello studio e nelle altre pratiche comuni con rischio per la salute. </a:t>
            </a:r>
          </a:p>
        </p:txBody>
      </p:sp>
    </p:spTree>
    <p:extLst>
      <p:ext uri="{BB962C8B-B14F-4D97-AF65-F5344CB8AC3E}">
        <p14:creationId xmlns:p14="http://schemas.microsoft.com/office/powerpoint/2010/main" val="860861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056D5-C3B7-037E-AB48-77DA7A77B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cielo, persona, Viso umano&#10;&#10;Descrizione generata automaticamente">
            <a:extLst>
              <a:ext uri="{FF2B5EF4-FFF2-40B4-BE49-F238E27FC236}">
                <a16:creationId xmlns:a16="http://schemas.microsoft.com/office/drawing/2014/main" id="{3CAFF791-96E2-4519-C83C-9BFFCB6E3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/>
          <a:stretch/>
        </p:blipFill>
        <p:spPr>
          <a:xfrm>
            <a:off x="0" y="0"/>
            <a:ext cx="6858000" cy="110077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697A0F9-1FF1-4C2C-3F67-5C6582F6C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3"/>
            <a:ext cx="6858000" cy="1580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B39A493-16AB-6799-AEC3-103611A52072}"/>
              </a:ext>
            </a:extLst>
          </p:cNvPr>
          <p:cNvSpPr txBox="1"/>
          <p:nvPr/>
        </p:nvSpPr>
        <p:spPr>
          <a:xfrm>
            <a:off x="0" y="10798766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Collabora con altri sacerdoti per l’assistenza ai soldati ed agli ebrei rinchiusi a Fossoli in attesa della deportazione.</a:t>
            </a:r>
          </a:p>
        </p:txBody>
      </p:sp>
    </p:spTree>
    <p:extLst>
      <p:ext uri="{BB962C8B-B14F-4D97-AF65-F5344CB8AC3E}">
        <p14:creationId xmlns:p14="http://schemas.microsoft.com/office/powerpoint/2010/main" val="2463707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3F305-9DB3-4615-1B30-9003C0D70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o, Viso umano, vestiti, tavolo&#10;&#10;Descrizione generata automaticamente">
            <a:extLst>
              <a:ext uri="{FF2B5EF4-FFF2-40B4-BE49-F238E27FC236}">
                <a16:creationId xmlns:a16="http://schemas.microsoft.com/office/drawing/2014/main" id="{25A351B2-A366-F4CD-ED14-130DF14F8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3"/>
          <a:stretch/>
        </p:blipFill>
        <p:spPr>
          <a:xfrm>
            <a:off x="0" y="0"/>
            <a:ext cx="6858000" cy="106411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F84AEAE-5E89-2E2C-A4A1-E3219959A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36016"/>
            <a:ext cx="6858000" cy="1955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863038-76A6-C320-B497-31383636A045}"/>
              </a:ext>
            </a:extLst>
          </p:cNvPr>
          <p:cNvSpPr txBox="1"/>
          <p:nvPr/>
        </p:nvSpPr>
        <p:spPr>
          <a:xfrm>
            <a:off x="0" y="10236016"/>
            <a:ext cx="6858000" cy="1955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 è la necessità di far espatriare in Svizzera i numerosi ebrei ricercati e aiutare i soldati stranieri in fuga per questo don Elio procura e falsifica carte d’identità e i documenti necessari.</a:t>
            </a:r>
          </a:p>
        </p:txBody>
      </p:sp>
    </p:spTree>
    <p:extLst>
      <p:ext uri="{BB962C8B-B14F-4D97-AF65-F5344CB8AC3E}">
        <p14:creationId xmlns:p14="http://schemas.microsoft.com/office/powerpoint/2010/main" val="926791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8B083-74B7-C992-7A8A-6CF7A7C5E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persona, Viso umano, interno&#10;&#10;Descrizione generata automaticamente">
            <a:extLst>
              <a:ext uri="{FF2B5EF4-FFF2-40B4-BE49-F238E27FC236}">
                <a16:creationId xmlns:a16="http://schemas.microsoft.com/office/drawing/2014/main" id="{217DF986-7ABD-EBB2-A9A8-F8E2B7E00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52179DD-8ECD-15D4-FBB9-7720BEBC8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3"/>
            <a:ext cx="6858000" cy="1580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3F44BD-9F57-FF91-1774-DB699AEBDBAB}"/>
              </a:ext>
            </a:extLst>
          </p:cNvPr>
          <p:cNvSpPr txBox="1"/>
          <p:nvPr/>
        </p:nvSpPr>
        <p:spPr>
          <a:xfrm>
            <a:off x="0" y="10611183"/>
            <a:ext cx="6858000" cy="158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Egli organizza viaggi da Modena per Roma per trasferire i soldati oltre il        fronte dove gli accompagnatori sono i suoi amici preti e i ragazzi dell’Azione Cattolica.</a:t>
            </a:r>
          </a:p>
        </p:txBody>
      </p:sp>
    </p:spTree>
    <p:extLst>
      <p:ext uri="{BB962C8B-B14F-4D97-AF65-F5344CB8AC3E}">
        <p14:creationId xmlns:p14="http://schemas.microsoft.com/office/powerpoint/2010/main" val="4027462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CB566-D40A-F513-9BA5-86C2A99C7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uomo, aria aperta, cielo&#10;&#10;Descrizione generata automaticamente">
            <a:extLst>
              <a:ext uri="{FF2B5EF4-FFF2-40B4-BE49-F238E27FC236}">
                <a16:creationId xmlns:a16="http://schemas.microsoft.com/office/drawing/2014/main" id="{67EF563C-C53A-94A5-2B2F-8759B2D9A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6"/>
          <a:stretch/>
        </p:blipFill>
        <p:spPr>
          <a:xfrm>
            <a:off x="0" y="0"/>
            <a:ext cx="6858000" cy="110286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039F99C-61F9-262B-B5BC-284C38FC6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6370"/>
            <a:ext cx="6858000" cy="2555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BF181A-D283-E977-F36D-A2AAED78CCE9}"/>
              </a:ext>
            </a:extLst>
          </p:cNvPr>
          <p:cNvSpPr txBox="1"/>
          <p:nvPr/>
        </p:nvSpPr>
        <p:spPr>
          <a:xfrm>
            <a:off x="0" y="9748079"/>
            <a:ext cx="6858000" cy="2331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Organizza viaggi settimanali da Modena per la Svizzera tramite canali sicuri da lui personalmente predisposti. In questo modo riesce a mettere in salvo anche molti militari stranieri, alcuni dei ragazzi di Villa Emma e numerose famiglie di ebrei</a:t>
            </a:r>
          </a:p>
        </p:txBody>
      </p:sp>
    </p:spTree>
    <p:extLst>
      <p:ext uri="{BB962C8B-B14F-4D97-AF65-F5344CB8AC3E}">
        <p14:creationId xmlns:p14="http://schemas.microsoft.com/office/powerpoint/2010/main" val="994980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79560-3E55-25AC-0C05-B0C238538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camminata, persona, aria aperta&#10;&#10;Descrizione generata automaticamente">
            <a:extLst>
              <a:ext uri="{FF2B5EF4-FFF2-40B4-BE49-F238E27FC236}">
                <a16:creationId xmlns:a16="http://schemas.microsoft.com/office/drawing/2014/main" id="{0DA02EA0-5C17-D192-5470-35E8B689E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7"/>
          <a:stretch/>
        </p:blipFill>
        <p:spPr>
          <a:xfrm>
            <a:off x="0" y="0"/>
            <a:ext cx="6858000" cy="1065859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32A33E-2F46-1A7B-3B28-21E5C648D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36016"/>
            <a:ext cx="6858000" cy="1955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E19707A-ED15-352B-F322-570C6EC99118}"/>
              </a:ext>
            </a:extLst>
          </p:cNvPr>
          <p:cNvSpPr txBox="1"/>
          <p:nvPr/>
        </p:nvSpPr>
        <p:spPr>
          <a:xfrm>
            <a:off x="0" y="10423599"/>
            <a:ext cx="6858000" cy="158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Importante è l’opera di convincimento fatta da don Elio per orientare e preparare i giovani alla resistenza piuttosto che all’arruolamento con la RSI.</a:t>
            </a:r>
          </a:p>
        </p:txBody>
      </p:sp>
    </p:spTree>
    <p:extLst>
      <p:ext uri="{BB962C8B-B14F-4D97-AF65-F5344CB8AC3E}">
        <p14:creationId xmlns:p14="http://schemas.microsoft.com/office/powerpoint/2010/main" val="765901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691AE-C6D4-1279-1DE6-AB1373B8A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calzature, persona, Viso umano&#10;&#10;Descrizione generata automaticamente">
            <a:extLst>
              <a:ext uri="{FF2B5EF4-FFF2-40B4-BE49-F238E27FC236}">
                <a16:creationId xmlns:a16="http://schemas.microsoft.com/office/drawing/2014/main" id="{51E56FDC-6BBB-616F-6088-D7934E758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"/>
          <a:stretch/>
        </p:blipFill>
        <p:spPr>
          <a:xfrm>
            <a:off x="0" y="0"/>
            <a:ext cx="6858000" cy="111398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8AA8B1A-53BD-B3DF-3A10-BD627E136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86349"/>
            <a:ext cx="6858000" cy="12056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DD6D4E5-5F01-DCC2-3A8B-DAFCF7754FA5}"/>
              </a:ext>
            </a:extLst>
          </p:cNvPr>
          <p:cNvSpPr txBox="1"/>
          <p:nvPr/>
        </p:nvSpPr>
        <p:spPr>
          <a:xfrm>
            <a:off x="0" y="10986349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Don Elio riesce a far </a:t>
            </a:r>
            <a:r>
              <a:rPr lang="it-IT" sz="2120" b="1" kern="100" dirty="0"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evadere</a:t>
            </a: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un partigiano amico dall’ospedale militare S. Geminiano travestito da prete ma viene poi scoperto.</a:t>
            </a:r>
          </a:p>
        </p:txBody>
      </p:sp>
    </p:spTree>
    <p:extLst>
      <p:ext uri="{BB962C8B-B14F-4D97-AF65-F5344CB8AC3E}">
        <p14:creationId xmlns:p14="http://schemas.microsoft.com/office/powerpoint/2010/main" val="747556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35E7A-5DDB-6BA7-9237-FE3131D57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uomo, Viso umano, persona&#10;&#10;Descrizione generata automaticamente">
            <a:extLst>
              <a:ext uri="{FF2B5EF4-FFF2-40B4-BE49-F238E27FC236}">
                <a16:creationId xmlns:a16="http://schemas.microsoft.com/office/drawing/2014/main" id="{5D130D6F-31FE-8184-6708-EA98BAC97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0" y="0"/>
            <a:ext cx="6858000" cy="1138843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54F231F-7450-47E3-4CEF-623DD307C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86349"/>
            <a:ext cx="6858000" cy="12056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DA08ACA-AC02-521F-D37A-4D755496057B}"/>
              </a:ext>
            </a:extLst>
          </p:cNvPr>
          <p:cNvSpPr txBox="1"/>
          <p:nvPr/>
        </p:nvSpPr>
        <p:spPr>
          <a:xfrm>
            <a:off x="0" y="10986349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Viene denunciato e nei suoi confronti è spiccato un mandato di cattura secondo il quale deve essere arrestato in tutti i modi.</a:t>
            </a:r>
          </a:p>
        </p:txBody>
      </p:sp>
    </p:spTree>
    <p:extLst>
      <p:ext uri="{BB962C8B-B14F-4D97-AF65-F5344CB8AC3E}">
        <p14:creationId xmlns:p14="http://schemas.microsoft.com/office/powerpoint/2010/main" val="2257774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986EE-8A1A-3B57-9AB9-93607E5CA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Ruota di bicicletta, ruota, Veicolo terrestre, bicicletta&#10;&#10;Descrizione generata automaticamente">
            <a:extLst>
              <a:ext uri="{FF2B5EF4-FFF2-40B4-BE49-F238E27FC236}">
                <a16:creationId xmlns:a16="http://schemas.microsoft.com/office/drawing/2014/main" id="{E44CA37B-B062-617C-32D2-E6F44835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894124B-0235-3735-747E-45552F849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86349"/>
            <a:ext cx="6858000" cy="12056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49131B3-3819-5CD1-8FB7-B52ABAF0B969}"/>
              </a:ext>
            </a:extLst>
          </p:cNvPr>
          <p:cNvSpPr txBox="1"/>
          <p:nvPr/>
        </p:nvSpPr>
        <p:spPr>
          <a:xfrm>
            <a:off x="0" y="10986349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Riesce a </a:t>
            </a:r>
            <a:r>
              <a:rPr lang="it-IT" sz="2120" b="1" kern="100" dirty="0"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evitare</a:t>
            </a: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l’arresto fuggendo in montagna. Siamo alla fine di maggio del 1944. </a:t>
            </a:r>
          </a:p>
        </p:txBody>
      </p:sp>
    </p:spTree>
    <p:extLst>
      <p:ext uri="{BB962C8B-B14F-4D97-AF65-F5344CB8AC3E}">
        <p14:creationId xmlns:p14="http://schemas.microsoft.com/office/powerpoint/2010/main" val="4140574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818CC-4BEC-0CF4-28C8-122B0458D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dipinto, aria aperta, uomo&#10;&#10;Descrizione generata automaticamente">
            <a:extLst>
              <a:ext uri="{FF2B5EF4-FFF2-40B4-BE49-F238E27FC236}">
                <a16:creationId xmlns:a16="http://schemas.microsoft.com/office/drawing/2014/main" id="{9135C15D-CF66-9947-558E-33DA9DE85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7"/>
          <a:stretch/>
        </p:blipFill>
        <p:spPr>
          <a:xfrm>
            <a:off x="0" y="-104503"/>
            <a:ext cx="6858000" cy="110908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D69E7CE-6663-5BB8-4154-A9FC850C7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B03CD7-AA43-8118-DF73-91EF1D8B0A36}"/>
              </a:ext>
            </a:extLst>
          </p:cNvPr>
          <p:cNvSpPr txBox="1"/>
          <p:nvPr/>
        </p:nvSpPr>
        <p:spPr>
          <a:xfrm>
            <a:off x="0" y="10611183"/>
            <a:ext cx="6858000" cy="158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Raggiungere il gruppo dei partigiani nelle Valli del  Dolo e del Secchia tra i quali c’è suo fratello Erio e i migliori dei suoi giovani dell’Azione Cattolica.</a:t>
            </a:r>
          </a:p>
        </p:txBody>
      </p:sp>
    </p:spTree>
    <p:extLst>
      <p:ext uri="{BB962C8B-B14F-4D97-AF65-F5344CB8AC3E}">
        <p14:creationId xmlns:p14="http://schemas.microsoft.com/office/powerpoint/2010/main" val="294347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E670E-3E38-BFF0-A05E-DB374BB6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cielo, nuvola, dipinto&#10;&#10;Descrizione generata automaticamente">
            <a:extLst>
              <a:ext uri="{FF2B5EF4-FFF2-40B4-BE49-F238E27FC236}">
                <a16:creationId xmlns:a16="http://schemas.microsoft.com/office/drawing/2014/main" id="{E494A0FD-B51A-D66C-1F41-C13045F33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/>
          <a:stretch/>
        </p:blipFill>
        <p:spPr>
          <a:xfrm>
            <a:off x="0" y="1"/>
            <a:ext cx="6858000" cy="1080184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20D4099-3251-E070-DB50-193EEC8BE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D8EF13B-1EB7-B903-5CDD-612AD2FCC2DE}"/>
              </a:ext>
            </a:extLst>
          </p:cNvPr>
          <p:cNvSpPr txBox="1"/>
          <p:nvPr/>
        </p:nvSpPr>
        <p:spPr>
          <a:xfrm>
            <a:off x="0" y="10611183"/>
            <a:ext cx="6858000" cy="158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Decide poi di diventare il cappellano di tutte le formazioni di qualunque orientamento politico e condivide completamente la loro vita.</a:t>
            </a:r>
          </a:p>
        </p:txBody>
      </p:sp>
    </p:spTree>
    <p:extLst>
      <p:ext uri="{BB962C8B-B14F-4D97-AF65-F5344CB8AC3E}">
        <p14:creationId xmlns:p14="http://schemas.microsoft.com/office/powerpoint/2010/main" val="237979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1ABA8-BC07-296E-68F2-F13144AB9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redo, biblioteca, tavolo, stanza&#10;&#10;Descrizione generata automaticamente">
            <a:extLst>
              <a:ext uri="{FF2B5EF4-FFF2-40B4-BE49-F238E27FC236}">
                <a16:creationId xmlns:a16="http://schemas.microsoft.com/office/drawing/2014/main" id="{2DFA4419-0EED-6750-A0C8-54687DB0D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1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C411834-AC56-739E-ABCE-54C6DE9D9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8752"/>
            <a:ext cx="6858000" cy="15532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D3DC1F-FAE2-CA91-854C-103EBB24EB5D}"/>
              </a:ext>
            </a:extLst>
          </p:cNvPr>
          <p:cNvSpPr txBox="1"/>
          <p:nvPr/>
        </p:nvSpPr>
        <p:spPr>
          <a:xfrm>
            <a:off x="0" y="10795849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Ormai adolescente incomincia a sognare una dedizione piena alla causa missionaria con i Padri Gesuiti che conosce e frequenta. </a:t>
            </a:r>
          </a:p>
        </p:txBody>
      </p:sp>
    </p:spTree>
    <p:extLst>
      <p:ext uri="{BB962C8B-B14F-4D97-AF65-F5344CB8AC3E}">
        <p14:creationId xmlns:p14="http://schemas.microsoft.com/office/powerpoint/2010/main" val="4066399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AB3E2-61F0-4AF6-DC57-30568E28B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arredo, calzature, persona&#10;&#10;Descrizione generata automaticamente">
            <a:extLst>
              <a:ext uri="{FF2B5EF4-FFF2-40B4-BE49-F238E27FC236}">
                <a16:creationId xmlns:a16="http://schemas.microsoft.com/office/drawing/2014/main" id="{26AC4723-C281-3EC8-E3FD-E2A18F18C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6E4A869-D411-75FE-36BB-47A285E44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EC4DB8-7360-DB12-016D-E98544E1F31B}"/>
              </a:ext>
            </a:extLst>
          </p:cNvPr>
          <p:cNvSpPr txBox="1"/>
          <p:nvPr/>
        </p:nvSpPr>
        <p:spPr>
          <a:xfrm>
            <a:off x="0" y="10798766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 dedica ai condannati a morte e si adopera per lo scambio di prigionieri, salvare vite e per evitare eccessi.</a:t>
            </a:r>
          </a:p>
        </p:txBody>
      </p:sp>
    </p:spTree>
    <p:extLst>
      <p:ext uri="{BB962C8B-B14F-4D97-AF65-F5344CB8AC3E}">
        <p14:creationId xmlns:p14="http://schemas.microsoft.com/office/powerpoint/2010/main" val="726201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9D914-7F13-E53F-CE06-9CAB9AC27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eromobile, dipinto, nuvola, aria aperta&#10;&#10;Descrizione generata automaticamente">
            <a:extLst>
              <a:ext uri="{FF2B5EF4-FFF2-40B4-BE49-F238E27FC236}">
                <a16:creationId xmlns:a16="http://schemas.microsoft.com/office/drawing/2014/main" id="{7229587B-19FA-61C1-9184-516471A36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05437EB-2FF7-17CE-450A-079FDBF74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D005D95-0B20-BE1E-E867-6A973C60013E}"/>
              </a:ext>
            </a:extLst>
          </p:cNvPr>
          <p:cNvSpPr txBox="1"/>
          <p:nvPr/>
        </p:nvSpPr>
        <p:spPr>
          <a:xfrm>
            <a:off x="0" y="10611184"/>
            <a:ext cx="6858000" cy="158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Vive i giorni della Repubblica di Montefiorino con tutte le gioie e i dolori connessi e si trasferisce a Montefiorino per stare vicino ai capi della resistenza.</a:t>
            </a:r>
          </a:p>
        </p:txBody>
      </p:sp>
    </p:spTree>
    <p:extLst>
      <p:ext uri="{BB962C8B-B14F-4D97-AF65-F5344CB8AC3E}">
        <p14:creationId xmlns:p14="http://schemas.microsoft.com/office/powerpoint/2010/main" val="297713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7BF2B-84E4-A00E-7430-C42215633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artone animato, schermata, interno, anime&#10;&#10;Descrizione generata automaticamente">
            <a:extLst>
              <a:ext uri="{FF2B5EF4-FFF2-40B4-BE49-F238E27FC236}">
                <a16:creationId xmlns:a16="http://schemas.microsoft.com/office/drawing/2014/main" id="{AFCD2CA2-61AE-25F5-845E-09EA64528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A97F5ED-6275-FC5F-0941-FE87F4575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ADEFF42-82E2-C21B-3F59-AAA565805CD8}"/>
              </a:ext>
            </a:extLst>
          </p:cNvPr>
          <p:cNvSpPr txBox="1"/>
          <p:nvPr/>
        </p:nvSpPr>
        <p:spPr>
          <a:xfrm>
            <a:off x="0" y="10611184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Durante uno scontro tra tedeschi e partigiani il 5 luglio 1944 esce allo scoperto per assistere i compagni feriti che chiedono aiuto.</a:t>
            </a:r>
          </a:p>
        </p:txBody>
      </p:sp>
    </p:spTree>
    <p:extLst>
      <p:ext uri="{BB962C8B-B14F-4D97-AF65-F5344CB8AC3E}">
        <p14:creationId xmlns:p14="http://schemas.microsoft.com/office/powerpoint/2010/main" val="2812477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B5DA7-E3A7-47D0-CE7D-3E360774E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uomo, arte, dipinto&#10;&#10;Descrizione generata automaticamente">
            <a:extLst>
              <a:ext uri="{FF2B5EF4-FFF2-40B4-BE49-F238E27FC236}">
                <a16:creationId xmlns:a16="http://schemas.microsoft.com/office/drawing/2014/main" id="{80DACF83-181E-AE98-5E99-CDC9F0F9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"/>
          <a:stretch/>
        </p:blipFill>
        <p:spPr>
          <a:xfrm>
            <a:off x="0" y="0"/>
            <a:ext cx="6858000" cy="110733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D8805CF-60B0-3715-01D9-14A33411A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01F4C1E-CDA9-284B-0916-4B7D2E7E4312}"/>
              </a:ext>
            </a:extLst>
          </p:cNvPr>
          <p:cNvSpPr txBox="1"/>
          <p:nvPr/>
        </p:nvSpPr>
        <p:spPr>
          <a:xfrm>
            <a:off x="0" y="10986350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Due militari tedeschi si avventano su di lui mentre sta amministrando i sacramenti</a:t>
            </a:r>
          </a:p>
        </p:txBody>
      </p:sp>
    </p:spTree>
    <p:extLst>
      <p:ext uri="{BB962C8B-B14F-4D97-AF65-F5344CB8AC3E}">
        <p14:creationId xmlns:p14="http://schemas.microsoft.com/office/powerpoint/2010/main" val="232725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C651B-309E-9449-5376-50138174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nime, Viso umano, cartone animato, narrativa&#10;&#10;Descrizione generata automaticamente">
            <a:extLst>
              <a:ext uri="{FF2B5EF4-FFF2-40B4-BE49-F238E27FC236}">
                <a16:creationId xmlns:a16="http://schemas.microsoft.com/office/drawing/2014/main" id="{969588A8-F1DF-B350-58AD-405D9C4E3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A3A7209-80E1-068B-4846-2E80BEE24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EA8BE9-3AFD-4386-10BB-D5A4BB1B538B}"/>
              </a:ext>
            </a:extLst>
          </p:cNvPr>
          <p:cNvSpPr txBox="1"/>
          <p:nvPr/>
        </p:nvSpPr>
        <p:spPr>
          <a:xfrm>
            <a:off x="0" y="10799601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È oggetto di ripetute percosse e pubbliche offese da parte dei tedeschi che lo chiamano: “Pastore Bandito”</a:t>
            </a:r>
          </a:p>
        </p:txBody>
      </p:sp>
    </p:spTree>
    <p:extLst>
      <p:ext uri="{BB962C8B-B14F-4D97-AF65-F5344CB8AC3E}">
        <p14:creationId xmlns:p14="http://schemas.microsoft.com/office/powerpoint/2010/main" val="2109367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56497-3E59-1996-C043-FDBFEB19E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uomo, persona, calzature&#10;&#10;Descrizione generata automaticamente">
            <a:extLst>
              <a:ext uri="{FF2B5EF4-FFF2-40B4-BE49-F238E27FC236}">
                <a16:creationId xmlns:a16="http://schemas.microsoft.com/office/drawing/2014/main" id="{E9D08D5A-1B56-4D53-DBFC-9175941E1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2D04939-CF22-5A43-25D4-468C52413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D6E816-43A8-F0BD-4490-706924B125AD}"/>
              </a:ext>
            </a:extLst>
          </p:cNvPr>
          <p:cNvSpPr txBox="1"/>
          <p:nvPr/>
        </p:nvSpPr>
        <p:spPr>
          <a:xfrm>
            <a:off x="0" y="10931719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Viene fatto prigioniero nei pressi della Chiesa di Piandelagotti </a:t>
            </a:r>
          </a:p>
        </p:txBody>
      </p:sp>
    </p:spTree>
    <p:extLst>
      <p:ext uri="{BB962C8B-B14F-4D97-AF65-F5344CB8AC3E}">
        <p14:creationId xmlns:p14="http://schemas.microsoft.com/office/powerpoint/2010/main" val="4211569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97781-9C83-2CC5-FC20-58BE431B7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uomo, dipinto, Gioco per PC&#10;&#10;Descrizione generata automaticamente">
            <a:extLst>
              <a:ext uri="{FF2B5EF4-FFF2-40B4-BE49-F238E27FC236}">
                <a16:creationId xmlns:a16="http://schemas.microsoft.com/office/drawing/2014/main" id="{CDDC5F5D-0269-597B-D173-6A76F8D1A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5F29F7D-CE0A-FAD4-84EC-55316169A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096FE0-B1FF-B217-6695-D0FB6455092E}"/>
              </a:ext>
            </a:extLst>
          </p:cNvPr>
          <p:cNvSpPr txBox="1"/>
          <p:nvPr/>
        </p:nvSpPr>
        <p:spPr>
          <a:xfrm>
            <a:off x="0" y="10799601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Nessuno dei suoi compagni è nei paraggi e i tedeschi agiscono indisturbati infierendo su di lui.</a:t>
            </a:r>
          </a:p>
        </p:txBody>
      </p:sp>
    </p:spTree>
    <p:extLst>
      <p:ext uri="{BB962C8B-B14F-4D97-AF65-F5344CB8AC3E}">
        <p14:creationId xmlns:p14="http://schemas.microsoft.com/office/powerpoint/2010/main" val="2782238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472EA-118D-6EA3-A0F1-E88E73BE2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te, persona, donna, vestiti&#10;&#10;Descrizione generata automaticamente">
            <a:extLst>
              <a:ext uri="{FF2B5EF4-FFF2-40B4-BE49-F238E27FC236}">
                <a16:creationId xmlns:a16="http://schemas.microsoft.com/office/drawing/2014/main" id="{2E9F6EDA-5047-5819-EF76-469FC38E3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A5BF733-3413-EA90-CB25-69498F620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582C18-33DC-575D-B205-5F23E4791C09}"/>
              </a:ext>
            </a:extLst>
          </p:cNvPr>
          <p:cNvSpPr txBox="1"/>
          <p:nvPr/>
        </p:nvSpPr>
        <p:spPr>
          <a:xfrm>
            <a:off x="0" y="11173933"/>
            <a:ext cx="6858000" cy="455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Viene legato con del filo spinato.</a:t>
            </a:r>
          </a:p>
        </p:txBody>
      </p:sp>
    </p:spTree>
    <p:extLst>
      <p:ext uri="{BB962C8B-B14F-4D97-AF65-F5344CB8AC3E}">
        <p14:creationId xmlns:p14="http://schemas.microsoft.com/office/powerpoint/2010/main" val="4221826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2142D-81C0-A55A-F334-A56E45FA8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Gioco per PC, calzature, uomo&#10;&#10;Descrizione generata automaticamente">
            <a:extLst>
              <a:ext uri="{FF2B5EF4-FFF2-40B4-BE49-F238E27FC236}">
                <a16:creationId xmlns:a16="http://schemas.microsoft.com/office/drawing/2014/main" id="{1F242DE2-6DB3-540F-DAC4-BAB480EBA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68F9B1F-4EB1-926D-3742-E6A48B642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AB742F5-85AA-5A4E-7A45-EA606B20FFC0}"/>
              </a:ext>
            </a:extLst>
          </p:cNvPr>
          <p:cNvSpPr txBox="1"/>
          <p:nvPr/>
        </p:nvSpPr>
        <p:spPr>
          <a:xfrm>
            <a:off x="0" y="10986350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 lui viene fatto prigioniero il Capitano Enzo Feliciani che lo accompagna. </a:t>
            </a:r>
          </a:p>
        </p:txBody>
      </p:sp>
    </p:spTree>
    <p:extLst>
      <p:ext uri="{BB962C8B-B14F-4D97-AF65-F5344CB8AC3E}">
        <p14:creationId xmlns:p14="http://schemas.microsoft.com/office/powerpoint/2010/main" val="69759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C6666-EC7A-DC67-AACF-1A2BCF065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calzature, aria aperta, persone&#10;&#10;Descrizione generata automaticamente">
            <a:extLst>
              <a:ext uri="{FF2B5EF4-FFF2-40B4-BE49-F238E27FC236}">
                <a16:creationId xmlns:a16="http://schemas.microsoft.com/office/drawing/2014/main" id="{C450ED0C-9428-F462-C86D-E9A31A0C0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21DB239-4F2F-86C6-C1BF-56D373CF2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2BBD274-C15F-175B-AD9E-FDE7B1ED2B73}"/>
              </a:ext>
            </a:extLst>
          </p:cNvPr>
          <p:cNvSpPr txBox="1"/>
          <p:nvPr/>
        </p:nvSpPr>
        <p:spPr>
          <a:xfrm>
            <a:off x="0" y="10986350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È portato via frettolosamente, attraverso i boschi, verso Sant’Anna Pelago. </a:t>
            </a:r>
          </a:p>
        </p:txBody>
      </p:sp>
    </p:spTree>
    <p:extLst>
      <p:ext uri="{BB962C8B-B14F-4D97-AF65-F5344CB8AC3E}">
        <p14:creationId xmlns:p14="http://schemas.microsoft.com/office/powerpoint/2010/main" val="40572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6095B-B5F5-A43D-098E-E322A3D60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pinto, vestiti, disegno, cartone animato&#10;&#10;Descrizione generata automaticamente">
            <a:extLst>
              <a:ext uri="{FF2B5EF4-FFF2-40B4-BE49-F238E27FC236}">
                <a16:creationId xmlns:a16="http://schemas.microsoft.com/office/drawing/2014/main" id="{3FA1673D-3C91-A1AE-1150-C6D55F560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4364D30-1442-A4B4-5596-B0279796F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8753"/>
            <a:ext cx="6858000" cy="1553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430F851-FEFC-E285-0CAB-E1DBB3F39737}"/>
              </a:ext>
            </a:extLst>
          </p:cNvPr>
          <p:cNvSpPr txBox="1"/>
          <p:nvPr/>
        </p:nvSpPr>
        <p:spPr>
          <a:xfrm>
            <a:off x="0" y="10799601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Chiede con forza e convinzione ai genitori permessi i necessari per entrare in quell’Ordine ma inutilmente.</a:t>
            </a:r>
          </a:p>
        </p:txBody>
      </p:sp>
    </p:spTree>
    <p:extLst>
      <p:ext uri="{BB962C8B-B14F-4D97-AF65-F5344CB8AC3E}">
        <p14:creationId xmlns:p14="http://schemas.microsoft.com/office/powerpoint/2010/main" val="4227793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27FAE-725A-368D-EC31-B40BE8C05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vestiti, Viso umano, dipinto, arte&#10;&#10;Descrizione generata automaticamente">
            <a:extLst>
              <a:ext uri="{FF2B5EF4-FFF2-40B4-BE49-F238E27FC236}">
                <a16:creationId xmlns:a16="http://schemas.microsoft.com/office/drawing/2014/main" id="{0FE1AB1A-C4FA-6B0B-CD74-77EF26BBE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2A6BC04-65B2-14FB-67A0-BF51AE7BE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D5A7EE6-B477-FA01-5147-B89EA093EC9A}"/>
              </a:ext>
            </a:extLst>
          </p:cNvPr>
          <p:cNvSpPr txBox="1"/>
          <p:nvPr/>
        </p:nvSpPr>
        <p:spPr>
          <a:xfrm>
            <a:off x="0" y="10799601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causa dei maltrattamenti giunge sfinito in paese e qualcuno lo sente esclamare: “Basta Signore, basta, non ne posso più”.</a:t>
            </a:r>
          </a:p>
        </p:txBody>
      </p:sp>
    </p:spTree>
    <p:extLst>
      <p:ext uri="{BB962C8B-B14F-4D97-AF65-F5344CB8AC3E}">
        <p14:creationId xmlns:p14="http://schemas.microsoft.com/office/powerpoint/2010/main" val="2439364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437CD-8A8B-DC5E-DDFF-AB50ACBB8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vestiti, cartone animato, Viso umano&#10;&#10;Descrizione generata automaticamente">
            <a:extLst>
              <a:ext uri="{FF2B5EF4-FFF2-40B4-BE49-F238E27FC236}">
                <a16:creationId xmlns:a16="http://schemas.microsoft.com/office/drawing/2014/main" id="{AF0F4A68-F976-81E7-E15A-2DFEDFCEF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209EB79-7F13-0AF7-C1AB-3F86AB8BE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B41B39F-D4D0-BEDB-42DB-D8F88681C523}"/>
              </a:ext>
            </a:extLst>
          </p:cNvPr>
          <p:cNvSpPr txBox="1"/>
          <p:nvPr/>
        </p:nvSpPr>
        <p:spPr>
          <a:xfrm>
            <a:off x="0" y="11173933"/>
            <a:ext cx="6858000" cy="455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È poi condotto a Pievepelago e imprigionato. </a:t>
            </a:r>
          </a:p>
        </p:txBody>
      </p:sp>
    </p:spTree>
    <p:extLst>
      <p:ext uri="{BB962C8B-B14F-4D97-AF65-F5344CB8AC3E}">
        <p14:creationId xmlns:p14="http://schemas.microsoft.com/office/powerpoint/2010/main" val="605907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29CE6-3F6D-C4D8-6250-9D6718376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Viso umano, persona, uomo&#10;&#10;Descrizione generata automaticamente">
            <a:extLst>
              <a:ext uri="{FF2B5EF4-FFF2-40B4-BE49-F238E27FC236}">
                <a16:creationId xmlns:a16="http://schemas.microsoft.com/office/drawing/2014/main" id="{50FA33AF-38BE-82BC-39E5-56943A588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C64241-95CB-664E-3EFA-A24E719DE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82B4BF-2EF4-72D7-1DF6-E66A307FBD46}"/>
              </a:ext>
            </a:extLst>
          </p:cNvPr>
          <p:cNvSpPr txBox="1"/>
          <p:nvPr/>
        </p:nvSpPr>
        <p:spPr>
          <a:xfrm>
            <a:off x="0" y="10986350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Qui viene visto e riconosciuto da altri preti fatti prigionieri.</a:t>
            </a:r>
          </a:p>
        </p:txBody>
      </p:sp>
    </p:spTree>
    <p:extLst>
      <p:ext uri="{BB962C8B-B14F-4D97-AF65-F5344CB8AC3E}">
        <p14:creationId xmlns:p14="http://schemas.microsoft.com/office/powerpoint/2010/main" val="36765739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20CA1-28AC-60F5-F7BA-3E462B900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pinto, uomo, disegno, vestiti&#10;&#10;Descrizione generata automaticamente">
            <a:extLst>
              <a:ext uri="{FF2B5EF4-FFF2-40B4-BE49-F238E27FC236}">
                <a16:creationId xmlns:a16="http://schemas.microsoft.com/office/drawing/2014/main" id="{BA6595A5-76F2-A3E4-E1FD-A3995EBC7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/>
          <a:stretch/>
        </p:blipFill>
        <p:spPr>
          <a:xfrm>
            <a:off x="0" y="0"/>
            <a:ext cx="6858000" cy="1163008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4AFE38A-21CA-8811-B8D8-C1CBE9F87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31F07B-17DE-C3F9-2C41-BA46952CC564}"/>
              </a:ext>
            </a:extLst>
          </p:cNvPr>
          <p:cNvSpPr txBox="1"/>
          <p:nvPr/>
        </p:nvSpPr>
        <p:spPr>
          <a:xfrm>
            <a:off x="0" y="10986350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Viene riconosciuto come il prete partigiano ricercato e il 6 luglio mandato a Firenze</a:t>
            </a:r>
          </a:p>
        </p:txBody>
      </p:sp>
    </p:spTree>
    <p:extLst>
      <p:ext uri="{BB962C8B-B14F-4D97-AF65-F5344CB8AC3E}">
        <p14:creationId xmlns:p14="http://schemas.microsoft.com/office/powerpoint/2010/main" val="2379031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D5F1D-6FCF-A931-4A4E-563E980B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ruota, aria aperta, pneumatico, cielo&#10;&#10;Descrizione generata automaticamente">
            <a:extLst>
              <a:ext uri="{FF2B5EF4-FFF2-40B4-BE49-F238E27FC236}">
                <a16:creationId xmlns:a16="http://schemas.microsoft.com/office/drawing/2014/main" id="{360CA1E5-BD93-95FD-BF9A-32C9F33CD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78767AC-0281-2960-8EF1-8ABC83D71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96A476D-9528-A33D-7771-419ABD5B9742}"/>
              </a:ext>
            </a:extLst>
          </p:cNvPr>
          <p:cNvSpPr txBox="1"/>
          <p:nvPr/>
        </p:nvSpPr>
        <p:spPr>
          <a:xfrm>
            <a:off x="0" y="10986350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Viene portato a Villa Triste in Via Bolognese e affidato ai criminali della Banda Carità.</a:t>
            </a:r>
          </a:p>
        </p:txBody>
      </p:sp>
    </p:spTree>
    <p:extLst>
      <p:ext uri="{BB962C8B-B14F-4D97-AF65-F5344CB8AC3E}">
        <p14:creationId xmlns:p14="http://schemas.microsoft.com/office/powerpoint/2010/main" val="475900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88C19-E9FA-323C-2C92-9ADD67009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o, schizzo, Viso umano, arte&#10;&#10;Descrizione generata automaticamente">
            <a:extLst>
              <a:ext uri="{FF2B5EF4-FFF2-40B4-BE49-F238E27FC236}">
                <a16:creationId xmlns:a16="http://schemas.microsoft.com/office/drawing/2014/main" id="{E507F2E4-3763-A7E1-A90B-A88139A5B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C05A98B-4BE5-D040-0854-5C35AA39A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994B5BF-478B-B2CF-8696-4DC9F058367E}"/>
              </a:ext>
            </a:extLst>
          </p:cNvPr>
          <p:cNvSpPr txBox="1"/>
          <p:nvPr/>
        </p:nvSpPr>
        <p:spPr>
          <a:xfrm>
            <a:off x="0" y="10986350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 questo luogo viene a lungo interrogato e torturato</a:t>
            </a:r>
          </a:p>
        </p:txBody>
      </p:sp>
    </p:spTree>
    <p:extLst>
      <p:ext uri="{BB962C8B-B14F-4D97-AF65-F5344CB8AC3E}">
        <p14:creationId xmlns:p14="http://schemas.microsoft.com/office/powerpoint/2010/main" val="33761102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E3BD3-117A-93AB-A793-52DC2680F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te, uomo, statua, vestiti&#10;&#10;Descrizione generata automaticamente">
            <a:extLst>
              <a:ext uri="{FF2B5EF4-FFF2-40B4-BE49-F238E27FC236}">
                <a16:creationId xmlns:a16="http://schemas.microsoft.com/office/drawing/2014/main" id="{C1D0CDDB-2823-96C1-BDAD-89B18346A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2F09DAA-BD84-3957-1FDC-2C77320DA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D13200-672D-3BDD-C803-9C63DF24D8F9}"/>
              </a:ext>
            </a:extLst>
          </p:cNvPr>
          <p:cNvSpPr txBox="1"/>
          <p:nvPr/>
        </p:nvSpPr>
        <p:spPr>
          <a:xfrm>
            <a:off x="0" y="10986350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È rinchiuso in una cella assieme a diversi altri prigionieri e prega con loro.</a:t>
            </a:r>
          </a:p>
        </p:txBody>
      </p:sp>
    </p:spTree>
    <p:extLst>
      <p:ext uri="{BB962C8B-B14F-4D97-AF65-F5344CB8AC3E}">
        <p14:creationId xmlns:p14="http://schemas.microsoft.com/office/powerpoint/2010/main" val="3156421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4E07C-006A-BC45-FEC0-E915BC8E8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te, schermata, persona, aria aperta&#10;&#10;Descrizione generata automaticamente">
            <a:extLst>
              <a:ext uri="{FF2B5EF4-FFF2-40B4-BE49-F238E27FC236}">
                <a16:creationId xmlns:a16="http://schemas.microsoft.com/office/drawing/2014/main" id="{C3EDD5F2-0714-4D7A-F9F3-117F429C3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"/>
          <a:stretch/>
        </p:blipFill>
        <p:spPr>
          <a:xfrm>
            <a:off x="0" y="0"/>
            <a:ext cx="6858000" cy="114834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2E00E78-78CE-1422-B504-57E6BE6D6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3430F4-6E6A-FCDB-F3AC-E3F6C4114D5D}"/>
              </a:ext>
            </a:extLst>
          </p:cNvPr>
          <p:cNvSpPr txBox="1"/>
          <p:nvPr/>
        </p:nvSpPr>
        <p:spPr>
          <a:xfrm>
            <a:off x="0" y="10986350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Viene poi denudato e lasciato al sole di luglio per lunghe ore.</a:t>
            </a:r>
          </a:p>
        </p:txBody>
      </p:sp>
    </p:spTree>
    <p:extLst>
      <p:ext uri="{BB962C8B-B14F-4D97-AF65-F5344CB8AC3E}">
        <p14:creationId xmlns:p14="http://schemas.microsoft.com/office/powerpoint/2010/main" val="1993317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4E8AA-8AF2-D6CC-4A6E-22242914D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dipinto, arte, uomo&#10;&#10;Descrizione generata automaticamente">
            <a:extLst>
              <a:ext uri="{FF2B5EF4-FFF2-40B4-BE49-F238E27FC236}">
                <a16:creationId xmlns:a16="http://schemas.microsoft.com/office/drawing/2014/main" id="{8729DD98-14EB-F5C0-209F-2AF4C17A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90C451D-7164-2C04-68A9-4C6FE9D9B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05FA927-3570-19E0-527B-3F0CD4FE7B2A}"/>
              </a:ext>
            </a:extLst>
          </p:cNvPr>
          <p:cNvSpPr txBox="1"/>
          <p:nvPr/>
        </p:nvSpPr>
        <p:spPr>
          <a:xfrm>
            <a:off x="0" y="10986350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Viene poi spogliato definitivamente della sua veste talare.</a:t>
            </a:r>
          </a:p>
        </p:txBody>
      </p:sp>
    </p:spTree>
    <p:extLst>
      <p:ext uri="{BB962C8B-B14F-4D97-AF65-F5344CB8AC3E}">
        <p14:creationId xmlns:p14="http://schemas.microsoft.com/office/powerpoint/2010/main" val="384618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B9716-2B6D-B9DD-114C-0AB31B0D5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uomo, vestiti, cartone animato, dipinto&#10;&#10;Descrizione generata automaticamente">
            <a:extLst>
              <a:ext uri="{FF2B5EF4-FFF2-40B4-BE49-F238E27FC236}">
                <a16:creationId xmlns:a16="http://schemas.microsoft.com/office/drawing/2014/main" id="{58A5C6DD-ED65-1553-FD81-B3FC62A27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316B843-D54F-7238-32B5-F87FF5977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37E3AFA-7102-28DC-FF06-758EC24D087D}"/>
              </a:ext>
            </a:extLst>
          </p:cNvPr>
          <p:cNvSpPr txBox="1"/>
          <p:nvPr/>
        </p:nvSpPr>
        <p:spPr>
          <a:xfrm>
            <a:off x="0" y="11173933"/>
            <a:ext cx="6858000" cy="455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Il 16 luglio è  condotto via per essere fucilato.</a:t>
            </a:r>
          </a:p>
        </p:txBody>
      </p:sp>
    </p:spTree>
    <p:extLst>
      <p:ext uri="{BB962C8B-B14F-4D97-AF65-F5344CB8AC3E}">
        <p14:creationId xmlns:p14="http://schemas.microsoft.com/office/powerpoint/2010/main" val="1378028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A23B9-09E3-8263-38E5-004E468F2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B337EA7-0B2C-8F04-5221-D67FBA979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" b="5041"/>
          <a:stretch/>
        </p:blipFill>
        <p:spPr>
          <a:xfrm>
            <a:off x="0" y="0"/>
            <a:ext cx="6858000" cy="1079159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7FD9A8F-1A10-C987-C32F-50278C5A3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1593"/>
            <a:ext cx="6858000" cy="1400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AFAC4C-2D14-ADD1-363A-C58934613B3C}"/>
              </a:ext>
            </a:extLst>
          </p:cNvPr>
          <p:cNvSpPr txBox="1"/>
          <p:nvPr/>
        </p:nvSpPr>
        <p:spPr>
          <a:xfrm>
            <a:off x="0" y="10888971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Il 28 giugno 1936 viene ordinato sacerdote a S. Pietro di Modena da Mons. F. </a:t>
            </a:r>
            <a:r>
              <a:rPr lang="it-IT" sz="2120" b="1" kern="100" dirty="0" err="1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Bussolari</a:t>
            </a: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all’età di 23 anni.</a:t>
            </a:r>
          </a:p>
        </p:txBody>
      </p:sp>
    </p:spTree>
    <p:extLst>
      <p:ext uri="{BB962C8B-B14F-4D97-AF65-F5344CB8AC3E}">
        <p14:creationId xmlns:p14="http://schemas.microsoft.com/office/powerpoint/2010/main" val="36920312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B7828-6F78-3CD3-C483-56E20AD2F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uomo, aria aperta, dipinto, cielo&#10;&#10;Descrizione generata automaticamente">
            <a:extLst>
              <a:ext uri="{FF2B5EF4-FFF2-40B4-BE49-F238E27FC236}">
                <a16:creationId xmlns:a16="http://schemas.microsoft.com/office/drawing/2014/main" id="{7A7C7B9B-A804-D975-A6E0-EDC138A5F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56EF98D-7406-0F04-55F2-B05762599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2266139-7372-6351-9DE6-28A977B4D6D6}"/>
              </a:ext>
            </a:extLst>
          </p:cNvPr>
          <p:cNvSpPr txBox="1"/>
          <p:nvPr/>
        </p:nvSpPr>
        <p:spPr>
          <a:xfrm>
            <a:off x="0" y="11039650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Viene caricato su di un camion con cinque compagni di cella. </a:t>
            </a:r>
          </a:p>
        </p:txBody>
      </p:sp>
    </p:spTree>
    <p:extLst>
      <p:ext uri="{BB962C8B-B14F-4D97-AF65-F5344CB8AC3E}">
        <p14:creationId xmlns:p14="http://schemas.microsoft.com/office/powerpoint/2010/main" val="27519665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1FE92-D3A9-9087-ED1F-0A4F603D7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icolo terrestre, veicolo, aria aperta, edificio&#10;&#10;Descrizione generata automaticamente">
            <a:extLst>
              <a:ext uri="{FF2B5EF4-FFF2-40B4-BE49-F238E27FC236}">
                <a16:creationId xmlns:a16="http://schemas.microsoft.com/office/drawing/2014/main" id="{538061C9-3256-7D32-DB03-0DB3BCAA3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ABE6534-BFF1-F2EF-BE07-96FC5A256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A9FC3A-6259-3E83-B0AC-3BCD9674E7FB}"/>
              </a:ext>
            </a:extLst>
          </p:cNvPr>
          <p:cNvSpPr txBox="1"/>
          <p:nvPr/>
        </p:nvSpPr>
        <p:spPr>
          <a:xfrm>
            <a:off x="0" y="10798766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È condotto attraverso le vie di Firenze scortato dai militari tedeschi e dalle camicie nere.</a:t>
            </a:r>
          </a:p>
        </p:txBody>
      </p:sp>
    </p:spTree>
    <p:extLst>
      <p:ext uri="{BB962C8B-B14F-4D97-AF65-F5344CB8AC3E}">
        <p14:creationId xmlns:p14="http://schemas.microsoft.com/office/powerpoint/2010/main" val="3250797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C64C-860C-A436-CDAA-773B4FEAA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elo, testo, aria aperta, arma&#10;&#10;Descrizione generata automaticamente">
            <a:extLst>
              <a:ext uri="{FF2B5EF4-FFF2-40B4-BE49-F238E27FC236}">
                <a16:creationId xmlns:a16="http://schemas.microsoft.com/office/drawing/2014/main" id="{E09FF58D-9DDE-74C2-8A2D-AA6F26558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/>
          <a:stretch/>
        </p:blipFill>
        <p:spPr>
          <a:xfrm>
            <a:off x="0" y="0"/>
            <a:ext cx="6858000" cy="1065775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BC0E494-DD09-6F70-4A71-7EAEF9C39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AF8574F-AF91-B216-4D4E-DB6E90290BAF}"/>
              </a:ext>
            </a:extLst>
          </p:cNvPr>
          <p:cNvSpPr txBox="1"/>
          <p:nvPr/>
        </p:nvSpPr>
        <p:spPr>
          <a:xfrm>
            <a:off x="0" y="11173933"/>
            <a:ext cx="6858000" cy="455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Al Parco delle Cascine lungo l’Arno</a:t>
            </a:r>
          </a:p>
        </p:txBody>
      </p:sp>
    </p:spTree>
    <p:extLst>
      <p:ext uri="{BB962C8B-B14F-4D97-AF65-F5344CB8AC3E}">
        <p14:creationId xmlns:p14="http://schemas.microsoft.com/office/powerpoint/2010/main" val="20289119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68718-9AE6-D2F9-DABF-9CFD1C091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uomo, persona, aria aperta&#10;&#10;Descrizione generata automaticamente">
            <a:extLst>
              <a:ext uri="{FF2B5EF4-FFF2-40B4-BE49-F238E27FC236}">
                <a16:creationId xmlns:a16="http://schemas.microsoft.com/office/drawing/2014/main" id="{239DE9FD-CE3B-474F-AC34-DD05E4F80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"/>
          <a:stretch/>
        </p:blipFill>
        <p:spPr>
          <a:xfrm>
            <a:off x="0" y="0"/>
            <a:ext cx="6858000" cy="1105760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BABB0D6-EF0F-DE6F-BF3E-9D2096222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CDFF36-D5B9-0AAB-C1EA-D601D36E4C78}"/>
              </a:ext>
            </a:extLst>
          </p:cNvPr>
          <p:cNvSpPr txBox="1"/>
          <p:nvPr/>
        </p:nvSpPr>
        <p:spPr>
          <a:xfrm>
            <a:off x="0" y="11057601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Qui in Piazza Washington davanti al monumento di questo statista americano…</a:t>
            </a:r>
          </a:p>
        </p:txBody>
      </p:sp>
    </p:spTree>
    <p:extLst>
      <p:ext uri="{BB962C8B-B14F-4D97-AF65-F5344CB8AC3E}">
        <p14:creationId xmlns:p14="http://schemas.microsoft.com/office/powerpoint/2010/main" val="22877222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97A9F-8D57-8F35-1A73-D1C0FDD75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ma, fucile, Violenza, vestiti&#10;&#10;Descrizione generata automaticamente">
            <a:extLst>
              <a:ext uri="{FF2B5EF4-FFF2-40B4-BE49-F238E27FC236}">
                <a16:creationId xmlns:a16="http://schemas.microsoft.com/office/drawing/2014/main" id="{CD880440-760C-6BBF-9138-FC55334AE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BD92FC1-4018-2CCC-DE1D-F1AB03C73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D99603-57F0-9C40-9BE9-FC70C8A1CC23}"/>
              </a:ext>
            </a:extLst>
          </p:cNvPr>
          <p:cNvSpPr txBox="1"/>
          <p:nvPr/>
        </p:nvSpPr>
        <p:spPr>
          <a:xfrm>
            <a:off x="0" y="11057601"/>
            <a:ext cx="6858000" cy="83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Viene fucilato dai fascisti alla presenza dei militari tedeschi.</a:t>
            </a:r>
          </a:p>
        </p:txBody>
      </p:sp>
    </p:spTree>
    <p:extLst>
      <p:ext uri="{BB962C8B-B14F-4D97-AF65-F5344CB8AC3E}">
        <p14:creationId xmlns:p14="http://schemas.microsoft.com/office/powerpoint/2010/main" val="30443607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1147A-F544-21CC-4B7F-AD30640F7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pinto, schizzo, disegno, Viso umano&#10;&#10;Descrizione generata automaticamente">
            <a:extLst>
              <a:ext uri="{FF2B5EF4-FFF2-40B4-BE49-F238E27FC236}">
                <a16:creationId xmlns:a16="http://schemas.microsoft.com/office/drawing/2014/main" id="{CA23ECFB-162E-DEFA-9C78-4C7620AB5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C4C9069-ECC6-D48F-1BBC-986095D46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44F170A-8D3C-0CA1-92ED-C54963B297FB}"/>
              </a:ext>
            </a:extLst>
          </p:cNvPr>
          <p:cNvSpPr txBox="1"/>
          <p:nvPr/>
        </p:nvSpPr>
        <p:spPr>
          <a:xfrm>
            <a:off x="0" y="11173933"/>
            <a:ext cx="6858000" cy="455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Non conosciamo le sue ultime parole.</a:t>
            </a:r>
          </a:p>
        </p:txBody>
      </p:sp>
    </p:spTree>
    <p:extLst>
      <p:ext uri="{BB962C8B-B14F-4D97-AF65-F5344CB8AC3E}">
        <p14:creationId xmlns:p14="http://schemas.microsoft.com/office/powerpoint/2010/main" val="17339682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9A667-2EA7-9853-3F42-2EA92D483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dipinto, albero, disegno, uomo&#10;&#10;Descrizione generata automaticamente">
            <a:extLst>
              <a:ext uri="{FF2B5EF4-FFF2-40B4-BE49-F238E27FC236}">
                <a16:creationId xmlns:a16="http://schemas.microsoft.com/office/drawing/2014/main" id="{3E90140E-7E8F-252F-CA97-77DE33838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757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6FB3F53-AA25-678F-FEB9-1215018B0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636D7B5-D2AA-7C08-7F6A-5D35C398F50A}"/>
              </a:ext>
            </a:extLst>
          </p:cNvPr>
          <p:cNvSpPr txBox="1"/>
          <p:nvPr/>
        </p:nvSpPr>
        <p:spPr>
          <a:xfrm>
            <a:off x="0" y="10611183"/>
            <a:ext cx="6858000" cy="158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 corpi vengono lasciati sul posto tutto il giorno e la notte seguente trasportati in un luogo segreto, una trincea  e sepolti lungo l’Arno</a:t>
            </a:r>
          </a:p>
        </p:txBody>
      </p:sp>
    </p:spTree>
    <p:extLst>
      <p:ext uri="{BB962C8B-B14F-4D97-AF65-F5344CB8AC3E}">
        <p14:creationId xmlns:p14="http://schemas.microsoft.com/office/powerpoint/2010/main" val="3652925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C385A-7F52-CC03-FB63-13A7C6194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aria aperta, edificio, calzature&#10;&#10;Descrizione generata automaticamente">
            <a:extLst>
              <a:ext uri="{FF2B5EF4-FFF2-40B4-BE49-F238E27FC236}">
                <a16:creationId xmlns:a16="http://schemas.microsoft.com/office/drawing/2014/main" id="{3BE0DE5E-903C-713E-C427-A314BB6B5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0052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AEEABF5-5261-5584-7D3A-C9DC4D8DD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1184"/>
            <a:ext cx="6858000" cy="1580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C541FEF-DE08-5912-0F73-39CCEBDA8874}"/>
              </a:ext>
            </a:extLst>
          </p:cNvPr>
          <p:cNvSpPr txBox="1"/>
          <p:nvPr/>
        </p:nvSpPr>
        <p:spPr>
          <a:xfrm>
            <a:off x="0" y="10798766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 giorno seguente all’esecuzione la sua veste talare viene vista tra le immondizie di Villa Triste.</a:t>
            </a:r>
          </a:p>
        </p:txBody>
      </p:sp>
    </p:spTree>
    <p:extLst>
      <p:ext uri="{BB962C8B-B14F-4D97-AF65-F5344CB8AC3E}">
        <p14:creationId xmlns:p14="http://schemas.microsoft.com/office/powerpoint/2010/main" val="2626940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3C5A9-F892-BCAA-0E27-6530B1B83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elo, aria aperta, mammifero, nuvola&#10;&#10;Descrizione generata automaticamente">
            <a:extLst>
              <a:ext uri="{FF2B5EF4-FFF2-40B4-BE49-F238E27FC236}">
                <a16:creationId xmlns:a16="http://schemas.microsoft.com/office/drawing/2014/main" id="{5AEC88D3-65F5-EE1E-45F1-79C065409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>
          <a:xfrm>
            <a:off x="0" y="0"/>
            <a:ext cx="6858000" cy="109570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FE88939-883E-3C3B-B8DC-A579D405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36016"/>
            <a:ext cx="6858000" cy="1955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D44517-CF49-8EB4-A4C0-53E67BB4AE57}"/>
              </a:ext>
            </a:extLst>
          </p:cNvPr>
          <p:cNvSpPr txBox="1"/>
          <p:nvPr/>
        </p:nvSpPr>
        <p:spPr>
          <a:xfrm>
            <a:off x="0" y="10236015"/>
            <a:ext cx="6858000" cy="1955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Il 9 aprile 1956 i resti dei fucilati vengono finalmente ritrovati in una fossa comune lungo l’Arno. Si tratta di 17 persone. Verranno poi sepolti al cimitero di Rifredi in Firenze.</a:t>
            </a:r>
          </a:p>
        </p:txBody>
      </p:sp>
    </p:spTree>
    <p:extLst>
      <p:ext uri="{BB962C8B-B14F-4D97-AF65-F5344CB8AC3E}">
        <p14:creationId xmlns:p14="http://schemas.microsoft.com/office/powerpoint/2010/main" val="1120193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FF49D-AB86-02BC-38EA-F2BB00F76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vestito, dipinto, donna&#10;&#10;Il contenuto generato dall'IA potrebbe non essere corretto.">
            <a:extLst>
              <a:ext uri="{FF2B5EF4-FFF2-40B4-BE49-F238E27FC236}">
                <a16:creationId xmlns:a16="http://schemas.microsoft.com/office/drawing/2014/main" id="{EEF13478-3E92-8BAE-8C22-8FEA33145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"/>
          <a:stretch/>
        </p:blipFill>
        <p:spPr>
          <a:xfrm>
            <a:off x="0" y="0"/>
            <a:ext cx="6858000" cy="1164714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B8FC3B0-F634-45E4-BFE2-722472476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1593"/>
            <a:ext cx="6858000" cy="1400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C014F9-8760-DA1B-2467-9B8743256AB3}"/>
              </a:ext>
            </a:extLst>
          </p:cNvPr>
          <p:cNvSpPr txBox="1"/>
          <p:nvPr/>
        </p:nvSpPr>
        <p:spPr>
          <a:xfrm>
            <a:off x="0" y="10888971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Don Elio consegue la laurea in lettere all’Università Cattolica di Milano nel 1941 con una tesi sul ‘’De </a:t>
            </a:r>
            <a:r>
              <a:rPr lang="it-IT" sz="2120" b="1" kern="100" dirty="0" err="1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Legibus</a:t>
            </a: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’’ di Cicerone.</a:t>
            </a:r>
          </a:p>
        </p:txBody>
      </p:sp>
    </p:spTree>
    <p:extLst>
      <p:ext uri="{BB962C8B-B14F-4D97-AF65-F5344CB8AC3E}">
        <p14:creationId xmlns:p14="http://schemas.microsoft.com/office/powerpoint/2010/main" val="2409865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4D84-EBE7-F599-A1A2-D207DAE4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arredo, tavolo, dipinto&#10;&#10;Descrizione generata automaticamente">
            <a:extLst>
              <a:ext uri="{FF2B5EF4-FFF2-40B4-BE49-F238E27FC236}">
                <a16:creationId xmlns:a16="http://schemas.microsoft.com/office/drawing/2014/main" id="{F9853A74-7CC2-424B-12BE-98F3AD7CA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4025"/>
          <a:stretch/>
        </p:blipFill>
        <p:spPr>
          <a:xfrm>
            <a:off x="0" y="-515388"/>
            <a:ext cx="6858000" cy="1127373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E53C03A-3656-2586-FE93-1FC4E5013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91157"/>
            <a:ext cx="6858000" cy="19008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CE1213D-05A7-0C3C-6774-0E3D92BEEDE7}"/>
              </a:ext>
            </a:extLst>
          </p:cNvPr>
          <p:cNvSpPr txBox="1"/>
          <p:nvPr/>
        </p:nvSpPr>
        <p:spPr>
          <a:xfrm>
            <a:off x="0" y="10451170"/>
            <a:ext cx="6858000" cy="158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Già nel 1937 è designato come insegnante prima a Nonantola presso il seminario minore e nel 1938 a Monteombraro di Zocca presso il Collegio diocesano S. Carlo.</a:t>
            </a:r>
          </a:p>
        </p:txBody>
      </p:sp>
    </p:spTree>
    <p:extLst>
      <p:ext uri="{BB962C8B-B14F-4D97-AF65-F5344CB8AC3E}">
        <p14:creationId xmlns:p14="http://schemas.microsoft.com/office/powerpoint/2010/main" val="88562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C4236-28FE-C47F-8A0A-50E947114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ia aperta, cielo, erba, ruota&#10;&#10;Descrizione generata automaticamente">
            <a:extLst>
              <a:ext uri="{FF2B5EF4-FFF2-40B4-BE49-F238E27FC236}">
                <a16:creationId xmlns:a16="http://schemas.microsoft.com/office/drawing/2014/main" id="{1781C002-F6AC-9FB2-EE0C-4FE8AF1F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9"/>
          <a:stretch/>
        </p:blipFill>
        <p:spPr>
          <a:xfrm>
            <a:off x="0" y="0"/>
            <a:ext cx="6858000" cy="1096809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24B20C1-D15C-D841-A9CA-E567388C3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0850"/>
            <a:ext cx="6858000" cy="23311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CAC0953-F678-DDF8-6231-BBF1546F025A}"/>
              </a:ext>
            </a:extLst>
          </p:cNvPr>
          <p:cNvSpPr txBox="1"/>
          <p:nvPr/>
        </p:nvSpPr>
        <p:spPr>
          <a:xfrm>
            <a:off x="0" y="10048432"/>
            <a:ext cx="6858000" cy="1955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Viene nominato Vice-assistente del settore giovani dell’Azione Cattolica, la G.I.A.C. Nello stesso tempo conosce e collabora con i parroci della zona che raggiunge con la sua ormai famosa bicicletta.</a:t>
            </a:r>
          </a:p>
        </p:txBody>
      </p:sp>
    </p:spTree>
    <p:extLst>
      <p:ext uri="{BB962C8B-B14F-4D97-AF65-F5344CB8AC3E}">
        <p14:creationId xmlns:p14="http://schemas.microsoft.com/office/powerpoint/2010/main" val="1560365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E8913-7D02-A08B-214A-22E0870DD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erba, cielo, Viso umano&#10;&#10;Descrizione generata automaticamente">
            <a:extLst>
              <a:ext uri="{FF2B5EF4-FFF2-40B4-BE49-F238E27FC236}">
                <a16:creationId xmlns:a16="http://schemas.microsoft.com/office/drawing/2014/main" id="{0FDD68AF-8764-9C14-B415-037930B2F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/>
          <a:stretch/>
        </p:blipFill>
        <p:spPr>
          <a:xfrm>
            <a:off x="0" y="0"/>
            <a:ext cx="6858000" cy="1083771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190B279-5A58-4EF2-E2E2-A2C57692E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7718"/>
            <a:ext cx="6858000" cy="13542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CFF7BC-0657-5F90-EB6D-A648586AFDFE}"/>
              </a:ext>
            </a:extLst>
          </p:cNvPr>
          <p:cNvSpPr txBox="1"/>
          <p:nvPr/>
        </p:nvSpPr>
        <p:spPr>
          <a:xfrm>
            <a:off x="0" y="10912033"/>
            <a:ext cx="6858000" cy="12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it-IT" sz="212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Scopre finalmente la Propria vocazione tra i giovani che dimostrano di apprezzarne molto lo stile e le qualità. </a:t>
            </a:r>
          </a:p>
        </p:txBody>
      </p:sp>
    </p:spTree>
    <p:extLst>
      <p:ext uri="{BB962C8B-B14F-4D97-AF65-F5344CB8AC3E}">
        <p14:creationId xmlns:p14="http://schemas.microsoft.com/office/powerpoint/2010/main" val="25197800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</TotalTime>
  <Words>1184</Words>
  <Application>Microsoft Macintosh PowerPoint</Application>
  <PresentationFormat>Widescreen</PresentationFormat>
  <Paragraphs>58</Paragraphs>
  <Slides>58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3" baseType="lpstr">
      <vt:lpstr>Aptos</vt:lpstr>
      <vt:lpstr>Aptos Display</vt:lpstr>
      <vt:lpstr>Arial</vt:lpstr>
      <vt:lpstr>Lucida Calligraphy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 Montanari</dc:creator>
  <cp:lastModifiedBy>ale.montax84@gmail.com</cp:lastModifiedBy>
  <cp:revision>21</cp:revision>
  <dcterms:created xsi:type="dcterms:W3CDTF">2025-02-03T14:10:31Z</dcterms:created>
  <dcterms:modified xsi:type="dcterms:W3CDTF">2025-02-03T21:38:36Z</dcterms:modified>
</cp:coreProperties>
</file>